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34"/>
  </p:notesMasterIdLst>
  <p:sldIdLst>
    <p:sldId id="259" r:id="rId2"/>
    <p:sldId id="375" r:id="rId3"/>
    <p:sldId id="376" r:id="rId4"/>
    <p:sldId id="377" r:id="rId5"/>
    <p:sldId id="378" r:id="rId6"/>
    <p:sldId id="379" r:id="rId7"/>
    <p:sldId id="339" r:id="rId8"/>
    <p:sldId id="338" r:id="rId9"/>
    <p:sldId id="381" r:id="rId10"/>
    <p:sldId id="435" r:id="rId11"/>
    <p:sldId id="382" r:id="rId12"/>
    <p:sldId id="383" r:id="rId13"/>
    <p:sldId id="384" r:id="rId14"/>
    <p:sldId id="388" r:id="rId15"/>
    <p:sldId id="389" r:id="rId16"/>
    <p:sldId id="390" r:id="rId17"/>
    <p:sldId id="391" r:id="rId18"/>
    <p:sldId id="394" r:id="rId19"/>
    <p:sldId id="395" r:id="rId20"/>
    <p:sldId id="432" r:id="rId21"/>
    <p:sldId id="433" r:id="rId22"/>
    <p:sldId id="396" r:id="rId23"/>
    <p:sldId id="397" r:id="rId24"/>
    <p:sldId id="402" r:id="rId25"/>
    <p:sldId id="403" r:id="rId26"/>
    <p:sldId id="404" r:id="rId27"/>
    <p:sldId id="405" r:id="rId28"/>
    <p:sldId id="406" r:id="rId29"/>
    <p:sldId id="363" r:id="rId30"/>
    <p:sldId id="437" r:id="rId31"/>
    <p:sldId id="431" r:id="rId32"/>
    <p:sldId id="438" r:id="rId3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898989"/>
    <a:srgbClr val="4792A1"/>
    <a:srgbClr val="C6C492"/>
    <a:srgbClr val="000000"/>
    <a:srgbClr val="616047"/>
    <a:srgbClr val="B6A359"/>
    <a:srgbClr val="485F6F"/>
    <a:srgbClr val="3E4342"/>
    <a:srgbClr val="6A7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7" autoAdjust="0"/>
    <p:restoredTop sz="95597" autoAdjust="0"/>
  </p:normalViewPr>
  <p:slideViewPr>
    <p:cSldViewPr snapToObjects="1">
      <p:cViewPr varScale="1">
        <p:scale>
          <a:sx n="106" d="100"/>
          <a:sy n="106" d="100"/>
        </p:scale>
        <p:origin x="1152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B8CF-CED5-4463-BD7C-0E51CAE21E7E}" type="datetimeFigureOut">
              <a:rPr lang="nl-NL" smtClean="0"/>
              <a:t>13-1-2026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FAD1-97EA-4C91-8502-9652E3EE994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2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58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07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51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54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90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49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595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15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5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794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2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227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855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042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8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16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268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09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31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56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64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30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7720" y="3645024"/>
            <a:ext cx="10416560" cy="1483368"/>
          </a:xfrm>
          <a:prstGeom prst="rect">
            <a:avLst/>
          </a:prstGeom>
        </p:spPr>
        <p:txBody>
          <a:bodyPr anchor="t" anchorCtr="0"/>
          <a:lstStyle>
            <a:lvl1pPr algn="ctr"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3648076" y="5400000"/>
            <a:ext cx="4895849" cy="43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/>
              <a:t>Speaker / presenter name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03E407-F2E8-9F38-E7AC-C60094343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914611"/>
            <a:ext cx="4464496" cy="2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692696"/>
            <a:ext cx="11232000" cy="1080000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Slide title Slide title</a:t>
            </a:r>
            <a:br>
              <a:rPr lang="en-GB" noProof="0" dirty="0"/>
            </a:br>
            <a:r>
              <a:rPr lang="en-GB" noProof="0" dirty="0"/>
              <a:t>Slide title Slide title Slide title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80000" y="2276872"/>
            <a:ext cx="11232000" cy="396044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E261F0-BC46-7A5E-DE53-C5119B597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225000"/>
            <a:ext cx="2439565" cy="11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iguur, tabel, et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692696"/>
            <a:ext cx="11232000" cy="1080000"/>
          </a:xfrm>
          <a:prstGeom prst="rect">
            <a:avLst/>
          </a:prstGeom>
        </p:spPr>
        <p:txBody>
          <a:bodyPr tIns="36000" bIns="36000" anchor="ctr" anchorCtr="0"/>
          <a:lstStyle>
            <a:lvl1pPr marL="0" indent="0" algn="r">
              <a:spcBef>
                <a:spcPts val="0"/>
              </a:spcBef>
              <a:buNone/>
              <a:defRPr sz="2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nl-NL" dirty="0"/>
              <a:t>Slide </a:t>
            </a:r>
            <a:r>
              <a:rPr lang="nl-NL" dirty="0" err="1"/>
              <a:t>title</a:t>
            </a:r>
            <a:r>
              <a:rPr lang="nl-NL" dirty="0"/>
              <a:t> Slide </a:t>
            </a:r>
            <a:r>
              <a:rPr lang="nl-NL" dirty="0" err="1"/>
              <a:t>title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Slide </a:t>
            </a:r>
            <a:r>
              <a:rPr lang="nl-NL" dirty="0" err="1"/>
              <a:t>title</a:t>
            </a:r>
            <a:r>
              <a:rPr lang="nl-NL" dirty="0"/>
              <a:t> Slide </a:t>
            </a:r>
            <a:r>
              <a:rPr lang="nl-NL" dirty="0" err="1"/>
              <a:t>title</a:t>
            </a:r>
            <a:r>
              <a:rPr lang="nl-NL" dirty="0"/>
              <a:t> Slide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C374BE-7DC0-0A2F-C186-549A0FA80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225000"/>
            <a:ext cx="2439565" cy="11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C5F3ABB-A483-5713-A40B-3486A92DC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225000"/>
            <a:ext cx="2439565" cy="11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6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279576" y="4077072"/>
            <a:ext cx="7776864" cy="2032392"/>
          </a:xfrm>
        </p:spPr>
        <p:txBody>
          <a:bodyPr/>
          <a:lstStyle/>
          <a:p>
            <a:pPr algn="ctr"/>
            <a:r>
              <a:rPr lang="en-US" dirty="0"/>
              <a:t>Summary of the </a:t>
            </a:r>
            <a:br>
              <a:rPr lang="en-US" dirty="0"/>
            </a:br>
            <a:r>
              <a:rPr lang="en-US" dirty="0"/>
              <a:t>2023 ERA Registry Annual Report</a:t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primary renal disease (2012/2018 PRD codes)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F50AA3-8949-6B61-4D1F-68B23902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204864"/>
            <a:ext cx="11662659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primary renal disease (1995 PRD codes) and age category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3719742" y="1916832"/>
            <a:ext cx="4728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Incidence by primary renal disease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  <p:pic>
        <p:nvPicPr>
          <p:cNvPr id="70" name="Afbeelding 69">
            <a:extLst>
              <a:ext uri="{FF2B5EF4-FFF2-40B4-BE49-F238E27FC236}">
                <a16:creationId xmlns:a16="http://schemas.microsoft.com/office/drawing/2014/main" id="{033B3BC1-6811-F824-8ABA-60FF9EC8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26" y="2708920"/>
            <a:ext cx="1168094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91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established modality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0E2260-A058-E9F7-1B3E-756F832B0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916832"/>
            <a:ext cx="9425233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91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established modality and age category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3543662" y="1916832"/>
            <a:ext cx="5072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Incidence at day 91 by established modality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0E6400-A748-2ED7-8C91-0619E11CB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6" y="2708920"/>
            <a:ext cx="1094326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A183933-2AA4-C6AB-1C79-4DC8EE8C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06" y="1916831"/>
            <a:ext cx="5209322" cy="424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fr-FR" altLang="nl-NL" dirty="0">
                <a:latin typeface="Calibri" panose="020F0502020204030204" pitchFamily="34" charset="0"/>
              </a:rPr>
              <a:t>Prevalent patients on KRT in 2023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country</a:t>
            </a:r>
            <a:endParaRPr lang="en-GB" dirty="0"/>
          </a:p>
        </p:txBody>
      </p:sp>
      <p:sp>
        <p:nvSpPr>
          <p:cNvPr id="54" name="Tekstvak 53"/>
          <p:cNvSpPr txBox="1"/>
          <p:nvPr/>
        </p:nvSpPr>
        <p:spPr>
          <a:xfrm>
            <a:off x="4925212" y="5039027"/>
            <a:ext cx="6967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AL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5243938" y="3279210"/>
            <a:ext cx="11346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Estonia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3532833" y="2138090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Iceland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292052" y="3478162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Latvia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3159501" y="4651822"/>
            <a:ext cx="4993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Spain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4454983" y="3038164"/>
            <a:ext cx="5969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Norway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966260" y="2534789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Sweden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939093" y="4731023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Serbia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5245349" y="2868887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Finland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3984915" y="4323844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Switzerland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3623728" y="3630879"/>
            <a:ext cx="46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United </a:t>
            </a:r>
          </a:p>
          <a:p>
            <a:pPr algn="ctr"/>
            <a:r>
              <a:rPr lang="en-GB" sz="500" dirty="0"/>
              <a:t>Kingdom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5115905" y="3597627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Lithuania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5978872" y="5135395"/>
            <a:ext cx="6069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Turkey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4149848" y="3762716"/>
            <a:ext cx="4339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NL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4778834" y="4684494"/>
            <a:ext cx="52507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BA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4828353" y="4261126"/>
            <a:ext cx="78291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Slovakia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4415851" y="3429000"/>
            <a:ext cx="3629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DK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3718443" y="4224642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France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4487708" y="4363086"/>
            <a:ext cx="6097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Austria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5152716" y="4559915"/>
            <a:ext cx="6886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Romania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4991915" y="4873888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XK</a:t>
            </a:r>
          </a:p>
        </p:txBody>
      </p:sp>
      <p:sp>
        <p:nvSpPr>
          <p:cNvPr id="77" name="Tekstvak 76"/>
          <p:cNvSpPr txBox="1"/>
          <p:nvPr/>
        </p:nvSpPr>
        <p:spPr>
          <a:xfrm>
            <a:off x="6096000" y="5797657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Israel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3879898" y="3869527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Belgium</a:t>
            </a:r>
          </a:p>
        </p:txBody>
      </p:sp>
      <p:sp>
        <p:nvSpPr>
          <p:cNvPr id="80" name="Tekstvak 79"/>
          <p:cNvSpPr txBox="1"/>
          <p:nvPr/>
        </p:nvSpPr>
        <p:spPr>
          <a:xfrm>
            <a:off x="4566540" y="4100047"/>
            <a:ext cx="468000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Czech </a:t>
            </a:r>
          </a:p>
          <a:p>
            <a:pPr algn="ctr"/>
            <a:r>
              <a:rPr lang="en-GB" sz="500" dirty="0"/>
              <a:t>Republic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4973255" y="5168387"/>
            <a:ext cx="432000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Greece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2717820" y="4530867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Portugal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4353040" y="4766627"/>
            <a:ext cx="4993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Italy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5040779" y="4972027"/>
            <a:ext cx="7559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MK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5331208" y="3834976"/>
            <a:ext cx="624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Belarus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4824605" y="3908549"/>
            <a:ext cx="8320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Poland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605420" y="4551674"/>
            <a:ext cx="6886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Croatia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4799856" y="4426318"/>
            <a:ext cx="6097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Hungary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A286A6-80EB-1454-4622-55516BDC6228}"/>
              </a:ext>
            </a:extLst>
          </p:cNvPr>
          <p:cNvSpPr txBox="1"/>
          <p:nvPr/>
        </p:nvSpPr>
        <p:spPr>
          <a:xfrm>
            <a:off x="2923710" y="3437842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Ireland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94455-B83F-879B-EEB2-ACC594F076B2}"/>
              </a:ext>
            </a:extLst>
          </p:cNvPr>
          <p:cNvSpPr txBox="1"/>
          <p:nvPr/>
        </p:nvSpPr>
        <p:spPr>
          <a:xfrm>
            <a:off x="2046057" y="1951038"/>
            <a:ext cx="576000" cy="252000"/>
          </a:xfrm>
          <a:prstGeom prst="rect">
            <a:avLst/>
          </a:prstGeom>
          <a:solidFill>
            <a:srgbClr val="DFF0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/>
              <a:t>per million </a:t>
            </a:r>
          </a:p>
          <a:p>
            <a:pPr algn="ctr"/>
            <a:r>
              <a:rPr lang="en-GB" sz="800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257520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country</a:t>
            </a:r>
            <a:endParaRPr lang="en-GB" dirty="0"/>
          </a:p>
        </p:txBody>
      </p:sp>
      <p:sp>
        <p:nvSpPr>
          <p:cNvPr id="19" name="Tekstvak 18"/>
          <p:cNvSpPr txBox="1"/>
          <p:nvPr/>
        </p:nvSpPr>
        <p:spPr>
          <a:xfrm>
            <a:off x="4109055" y="1921026"/>
            <a:ext cx="144016" cy="17529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nl-NL" sz="1000" baseline="30000" dirty="0">
                <a:latin typeface="+mn-lt"/>
              </a:rPr>
              <a:t>a</a:t>
            </a:r>
            <a:endParaRPr lang="en-GB" sz="1000" baseline="30000" dirty="0">
              <a:latin typeface="+mn-lt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patients younger than 20 years of age are not included; ** patients younger than 18 years of age are not included; ***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only</a:t>
            </a:r>
            <a:endParaRPr lang="nl-NL" sz="900" i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FAF0F19-604D-66FB-88C5-6150C1EE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238727"/>
            <a:ext cx="4852837" cy="53710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B27501-3981-A613-7289-05F23255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1932702"/>
            <a:ext cx="5328366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3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country, adjusted for age and sex</a:t>
            </a:r>
            <a:endParaRPr lang="en-GB" sz="2000" dirty="0"/>
          </a:p>
        </p:txBody>
      </p:sp>
      <p:sp>
        <p:nvSpPr>
          <p:cNvPr id="20" name="Tekstvak 19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US" sz="900" i="1" dirty="0">
                <a:latin typeface="+mn-lt"/>
              </a:rPr>
              <a:t>*</a:t>
            </a:r>
            <a:r>
              <a:rPr lang="en-US" sz="900" i="1" baseline="30000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** patients younger than 18 years of age are not included; *** data includes patients receiving dialysis only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96FA39-7DFB-D583-1AEB-25952601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65" y="1268760"/>
            <a:ext cx="5371042" cy="52369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610766-929A-5C9D-F5D0-2A5A968A9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44624"/>
            <a:ext cx="4525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mean age</a:t>
            </a:r>
            <a:endParaRPr lang="en-GB" dirty="0"/>
          </a:p>
        </p:txBody>
      </p:sp>
      <p:sp>
        <p:nvSpPr>
          <p:cNvPr id="31" name="Tekstvak 30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patients younger than 20 years of age are not included; ** patients younger than 18 years of age are not included; *** data includes patients receiving dialysis only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980C86-9191-0A2B-0AD2-FB2F1D8A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36" y="1235374"/>
            <a:ext cx="5169856" cy="51881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66DB6D-4399-B008-D905-EFD9FF630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490" y="2996952"/>
            <a:ext cx="5054022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age category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3723E3-40C4-CADF-0C46-2A84C601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51" y="2204864"/>
            <a:ext cx="960812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sex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D15C68-51E7-D4C9-6946-DD5B507B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51" y="2204864"/>
            <a:ext cx="960812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aart, atlas, tekst&#10;&#10;Door AI gegenereerde inhoud is mogelijk onjuist.">
            <a:extLst>
              <a:ext uri="{FF2B5EF4-FFF2-40B4-BE49-F238E27FC236}">
                <a16:creationId xmlns:a16="http://schemas.microsoft.com/office/drawing/2014/main" id="{43F4A370-7B46-73EA-899D-62894A2E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01" y="1918771"/>
            <a:ext cx="5205095" cy="4246533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National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and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regional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renal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registries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that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contributed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</a:p>
          <a:p>
            <a:r>
              <a:rPr lang="en-US" altLang="nl-NL" dirty="0">
                <a:latin typeface="Calibri" panose="020F0502020204030204" pitchFamily="34" charset="0"/>
              </a:rPr>
              <a:t>data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to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the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2023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ERA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Registry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Annual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Report</a:t>
            </a:r>
            <a:endParaRPr lang="en-GB" dirty="0"/>
          </a:p>
        </p:txBody>
      </p:sp>
      <p:sp>
        <p:nvSpPr>
          <p:cNvPr id="3" name="Rechthoek 2"/>
          <p:cNvSpPr/>
          <p:nvPr/>
        </p:nvSpPr>
        <p:spPr>
          <a:xfrm>
            <a:off x="7464152" y="5070231"/>
            <a:ext cx="144000" cy="158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00" dirty="0"/>
          </a:p>
        </p:txBody>
      </p:sp>
      <p:sp>
        <p:nvSpPr>
          <p:cNvPr id="6" name="Rechthoek 5"/>
          <p:cNvSpPr/>
          <p:nvPr/>
        </p:nvSpPr>
        <p:spPr>
          <a:xfrm>
            <a:off x="7464152" y="5623588"/>
            <a:ext cx="144000" cy="158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078" name="Tekstvak 3"/>
          <p:cNvSpPr txBox="1">
            <a:spLocks noChangeArrowheads="1"/>
          </p:cNvSpPr>
          <p:nvPr/>
        </p:nvSpPr>
        <p:spPr bwMode="auto">
          <a:xfrm>
            <a:off x="7601008" y="4911551"/>
            <a:ext cx="2023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1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Renal registries contributing with individual patient data</a:t>
            </a:r>
          </a:p>
        </p:txBody>
      </p:sp>
      <p:sp>
        <p:nvSpPr>
          <p:cNvPr id="3079" name="Tekstvak 7"/>
          <p:cNvSpPr txBox="1">
            <a:spLocks noChangeArrowheads="1"/>
          </p:cNvSpPr>
          <p:nvPr/>
        </p:nvSpPr>
        <p:spPr bwMode="auto">
          <a:xfrm>
            <a:off x="7608946" y="5467331"/>
            <a:ext cx="2303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1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Renal registries contributing with aggregated data</a:t>
            </a:r>
          </a:p>
        </p:txBody>
      </p:sp>
      <p:sp>
        <p:nvSpPr>
          <p:cNvPr id="5" name="Rechthoek 4"/>
          <p:cNvSpPr/>
          <p:nvPr/>
        </p:nvSpPr>
        <p:spPr>
          <a:xfrm>
            <a:off x="2084217" y="1917529"/>
            <a:ext cx="5200373" cy="42426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47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primary renal disease (1995 PRD codes)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D5E792-3418-DBEF-4457-27FD84A41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26" y="2204864"/>
            <a:ext cx="10839627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vak 24"/>
          <p:cNvSpPr txBox="1">
            <a:spLocks noChangeArrowheads="1"/>
          </p:cNvSpPr>
          <p:nvPr/>
        </p:nvSpPr>
        <p:spPr bwMode="auto">
          <a:xfrm>
            <a:off x="3719742" y="1908121"/>
            <a:ext cx="4728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Prevalence by primary renal disease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  <p:sp>
        <p:nvSpPr>
          <p:cNvPr id="47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primary renal disease (1995 PRD codes) and age category</a:t>
            </a:r>
            <a:endParaRPr lang="en-GB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A1E3235-766F-6C87-BE61-BE1C60C7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" y="2719270"/>
            <a:ext cx="11997968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modality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D469A6-5A82-1650-58D4-1C7A3CC9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204864"/>
            <a:ext cx="9425233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on KRT in 2023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modality and age category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3543662" y="1908121"/>
            <a:ext cx="5072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Prevalence by modality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16C7A1-71D0-784F-0279-CE6A9797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6" y="2708920"/>
            <a:ext cx="11577307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Kidney transplantations performed in 2023</a:t>
            </a:r>
          </a:p>
          <a:p>
            <a:r>
              <a:rPr lang="en-US" altLang="nl-NL" sz="200" dirty="0">
                <a:latin typeface="Calibri" panose="020F0502020204030204" pitchFamily="34" charset="0"/>
              </a:rPr>
              <a:t> </a:t>
            </a:r>
            <a:r>
              <a:rPr lang="en-US" altLang="nl-NL" sz="2000" b="0" i="1" dirty="0">
                <a:latin typeface="Calibri" panose="020F0502020204030204" pitchFamily="34" charset="0"/>
              </a:rPr>
              <a:t>by country</a:t>
            </a:r>
            <a:endParaRPr lang="en-GB" dirty="0"/>
          </a:p>
        </p:txBody>
      </p:sp>
      <p:sp>
        <p:nvSpPr>
          <p:cNvPr id="21" name="Tekstvak 20"/>
          <p:cNvSpPr txBox="1"/>
          <p:nvPr/>
        </p:nvSpPr>
        <p:spPr>
          <a:xfrm>
            <a:off x="4292900" y="3268863"/>
            <a:ext cx="144016" cy="17529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nl-NL" sz="1000" baseline="30000" dirty="0">
                <a:latin typeface="+mn-lt"/>
              </a:rPr>
              <a:t>a</a:t>
            </a:r>
            <a:endParaRPr lang="en-GB" sz="1000" baseline="30000" dirty="0">
              <a:latin typeface="+mn-lt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1540168" y="6408000"/>
            <a:ext cx="9236352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patients younger than 20 years of age are not included; transplantation rates are underestimated by 15% (**), 30% (***); **** patients younger than 18 years of age are not included </a:t>
            </a:r>
            <a:endParaRPr lang="nl-NL" sz="900" i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966695-352C-3898-1B5F-B6314991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95" y="1251847"/>
            <a:ext cx="5645385" cy="52734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462F7E9-8226-BB12-9CCD-06C3FA8C5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65" y="2204864"/>
            <a:ext cx="5291787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8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Kidney transplantations performed in 2023</a:t>
            </a:r>
          </a:p>
          <a:p>
            <a:r>
              <a:rPr lang="en-US" altLang="nl-NL" sz="200" dirty="0">
                <a:latin typeface="Calibri" panose="020F0502020204030204" pitchFamily="34" charset="0"/>
              </a:rPr>
              <a:t> </a:t>
            </a:r>
            <a:r>
              <a:rPr lang="en-US" altLang="nl-NL" sz="2000" b="0" i="1" dirty="0">
                <a:latin typeface="Calibri" panose="020F0502020204030204" pitchFamily="34" charset="0"/>
              </a:rPr>
              <a:t>transplants from deceased donors, by country</a:t>
            </a:r>
            <a:endParaRPr lang="en-GB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1594388" y="6408000"/>
            <a:ext cx="8966107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patients younger than 20 years of age are not included; transplantation rates are underestimated by 16% (**), 30% (***); **** patients younger than 18 years of age are not included </a:t>
            </a:r>
            <a:endParaRPr lang="nl-NL" sz="900" i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6162825-58EF-1B9A-1069-9F9049A8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31" y="1264040"/>
            <a:ext cx="5547841" cy="52613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C38CF13-3EF1-04F6-A0F5-F0FF7C06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915563"/>
            <a:ext cx="5285690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7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Kidney transplantations performed in 2023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transplants from living donors, by country</a:t>
            </a:r>
            <a:endParaRPr lang="en-GB" sz="2000" dirty="0"/>
          </a:p>
        </p:txBody>
      </p:sp>
      <p:sp>
        <p:nvSpPr>
          <p:cNvPr id="29" name="Tekstvak 28"/>
          <p:cNvSpPr txBox="1"/>
          <p:nvPr/>
        </p:nvSpPr>
        <p:spPr>
          <a:xfrm>
            <a:off x="1559496" y="6408000"/>
            <a:ext cx="8928991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patients younger than 20 years of age are not included; transplant rates are underestimated by 12% (**), 30% (***); **** patients younger than 18 years of age are not included </a:t>
            </a:r>
            <a:endParaRPr lang="nl-NL" sz="900" i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C76424-2992-1D7C-7265-F86B1508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92" y="1264040"/>
            <a:ext cx="6273328" cy="52613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95DC023-6CDE-1A57-81DA-424F868F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1854598"/>
            <a:ext cx="5572227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39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Kidney transplantations performed in 2023 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donor type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437554-0984-7FB3-D304-0F6D17AB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204864"/>
            <a:ext cx="942523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Kidney transplantations performed in 2023 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donor type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1524001" y="1908121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Kidney transplantations by donor type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7CE075-E035-16FB-4193-97A00C63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91" y="2708920"/>
            <a:ext cx="1138221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>
                <a:latin typeface="Calibri" panose="020F0502020204030204" pitchFamily="34" charset="0"/>
              </a:rPr>
              <a:t>Patient survival by modality</a:t>
            </a:r>
          </a:p>
          <a:p>
            <a:r>
              <a:rPr lang="en-US" sz="2000" b="0" i="1" dirty="0">
                <a:latin typeface="+mj-lt"/>
              </a:rPr>
              <a:t>Cohort 2014-2018</a:t>
            </a:r>
            <a:endParaRPr lang="en-US" altLang="nl-NL" sz="2000" b="0" i="1" kern="0" dirty="0">
              <a:latin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4192" y="2424177"/>
            <a:ext cx="2064553" cy="20110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F854107-FA1B-73EB-3D72-660747B84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1484784"/>
            <a:ext cx="4200508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B1B47292-E93E-5CEB-E680-7136AA07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58" y="1916832"/>
            <a:ext cx="5206170" cy="4249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country</a:t>
            </a:r>
            <a:endParaRPr lang="en-GB" dirty="0"/>
          </a:p>
        </p:txBody>
      </p:sp>
      <p:sp>
        <p:nvSpPr>
          <p:cNvPr id="40" name="Tekstvak 39"/>
          <p:cNvSpPr txBox="1"/>
          <p:nvPr/>
        </p:nvSpPr>
        <p:spPr>
          <a:xfrm>
            <a:off x="4895228" y="5044534"/>
            <a:ext cx="6967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AL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5226686" y="3264104"/>
            <a:ext cx="11346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Estonia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3530509" y="2132856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Iceland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5266207" y="3461677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Latvia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3142249" y="4636716"/>
            <a:ext cx="4993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Spain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4473644" y="2869188"/>
            <a:ext cx="5969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Norway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902655" y="2621806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Sweden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4943956" y="4711058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Serbia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5228097" y="2941196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Finland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3967663" y="4308738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Switzerland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3264202" y="3612763"/>
            <a:ext cx="1248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United </a:t>
            </a:r>
          </a:p>
          <a:p>
            <a:pPr algn="ctr"/>
            <a:r>
              <a:rPr lang="en-GB" sz="500" dirty="0"/>
              <a:t>Kingdom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5118679" y="3589268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Lithuania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961620" y="5120289"/>
            <a:ext cx="60690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Turkey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4132596" y="3773934"/>
            <a:ext cx="4339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NL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782604" y="4710038"/>
            <a:ext cx="52507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BA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4821210" y="4269293"/>
            <a:ext cx="78291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Slovakia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422564" y="3445252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DK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3701191" y="4209536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France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501409" y="4364647"/>
            <a:ext cx="6097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Austria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5135464" y="4544809"/>
            <a:ext cx="6886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Romania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4991915" y="4869160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XK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6054783" y="5893524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Israel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3939178" y="3905043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Belgium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5856011" y="5640838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Cyprus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4158355" y="4092919"/>
            <a:ext cx="1248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/>
              <a:t>Czech </a:t>
            </a:r>
          </a:p>
          <a:p>
            <a:pPr algn="ctr"/>
            <a:r>
              <a:rPr lang="en-GB" sz="500" dirty="0"/>
              <a:t>Republic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4972624" y="5157752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Greece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2700568" y="4515761"/>
            <a:ext cx="12481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Portugal</a:t>
            </a:r>
          </a:p>
        </p:txBody>
      </p:sp>
      <p:sp>
        <p:nvSpPr>
          <p:cNvPr id="100" name="Tekstvak 99"/>
          <p:cNvSpPr txBox="1"/>
          <p:nvPr/>
        </p:nvSpPr>
        <p:spPr>
          <a:xfrm>
            <a:off x="4345470" y="4718822"/>
            <a:ext cx="4993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Italy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5042163" y="4967172"/>
            <a:ext cx="7559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MK</a:t>
            </a:r>
          </a:p>
        </p:txBody>
      </p:sp>
      <p:sp>
        <p:nvSpPr>
          <p:cNvPr id="104" name="Tekstvak 103"/>
          <p:cNvSpPr txBox="1"/>
          <p:nvPr/>
        </p:nvSpPr>
        <p:spPr>
          <a:xfrm>
            <a:off x="5313956" y="3819870"/>
            <a:ext cx="624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Belarus</a:t>
            </a:r>
          </a:p>
        </p:txBody>
      </p:sp>
      <p:sp>
        <p:nvSpPr>
          <p:cNvPr id="106" name="Tekstvak 105"/>
          <p:cNvSpPr txBox="1"/>
          <p:nvPr/>
        </p:nvSpPr>
        <p:spPr>
          <a:xfrm>
            <a:off x="4807353" y="3893443"/>
            <a:ext cx="8320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Poland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607216" y="4560680"/>
            <a:ext cx="6886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Croatia</a:t>
            </a:r>
          </a:p>
        </p:txBody>
      </p:sp>
      <p:sp>
        <p:nvSpPr>
          <p:cNvPr id="5" name="Rechthoek 4"/>
          <p:cNvSpPr/>
          <p:nvPr/>
        </p:nvSpPr>
        <p:spPr>
          <a:xfrm>
            <a:off x="4803880" y="4427516"/>
            <a:ext cx="45717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" dirty="0"/>
              <a:t>Hungary</a:t>
            </a:r>
            <a:endParaRPr lang="nl-NL" sz="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38176-FCD9-84E8-32CD-32C8035430A2}"/>
              </a:ext>
            </a:extLst>
          </p:cNvPr>
          <p:cNvSpPr txBox="1"/>
          <p:nvPr/>
        </p:nvSpPr>
        <p:spPr>
          <a:xfrm>
            <a:off x="2046057" y="1951038"/>
            <a:ext cx="576000" cy="252000"/>
          </a:xfrm>
          <a:prstGeom prst="rect">
            <a:avLst/>
          </a:prstGeom>
          <a:solidFill>
            <a:srgbClr val="DFF0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/>
              <a:t>per million </a:t>
            </a:r>
          </a:p>
          <a:p>
            <a:pPr algn="ctr"/>
            <a:r>
              <a:rPr lang="en-GB" sz="800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08955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>
                <a:latin typeface="Calibri" panose="020F0502020204030204" pitchFamily="34" charset="0"/>
              </a:rPr>
              <a:t>Patient survival by modality</a:t>
            </a:r>
          </a:p>
          <a:p>
            <a:r>
              <a:rPr lang="en-US" sz="2000" b="0" i="1" dirty="0">
                <a:latin typeface="+mj-lt"/>
              </a:rPr>
              <a:t>Cohort 2014-2018</a:t>
            </a:r>
            <a:endParaRPr lang="en-US" altLang="nl-NL" sz="2000" b="0" i="1" kern="0" dirty="0">
              <a:latin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4192" y="2424177"/>
            <a:ext cx="2064553" cy="20110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706563-94B8-11B0-A4CE-202B57B8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649" y="1484784"/>
            <a:ext cx="4322439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9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480000" y="367812"/>
            <a:ext cx="11232000" cy="1080000"/>
          </a:xfrm>
        </p:spPr>
        <p:txBody>
          <a:bodyPr/>
          <a:lstStyle/>
          <a:p>
            <a:r>
              <a:rPr lang="en-US" kern="0" dirty="0">
                <a:latin typeface="Calibri" panose="020F0502020204030204" pitchFamily="34" charset="0"/>
              </a:rPr>
              <a:t>Expected remaining lifetime</a:t>
            </a:r>
          </a:p>
          <a:p>
            <a:r>
              <a:rPr lang="en-US" sz="2000" b="0" i="1" dirty="0">
                <a:latin typeface="+mj-lt"/>
              </a:rPr>
              <a:t>prevalent patients (2019-2023)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CC48C9-B8DA-9DAE-9440-159C7EDE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0" y="1536544"/>
            <a:ext cx="576121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50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3E93-7316-68C7-3DF5-9587A2EF5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537A6E-A2B7-0563-5F8E-394F99B55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000" y="367812"/>
            <a:ext cx="11232000" cy="1080000"/>
          </a:xfrm>
        </p:spPr>
        <p:txBody>
          <a:bodyPr/>
          <a:lstStyle/>
          <a:p>
            <a:r>
              <a:rPr lang="en-US" kern="0" dirty="0">
                <a:latin typeface="Calibri" panose="020F0502020204030204" pitchFamily="34" charset="0"/>
              </a:rPr>
              <a:t>Expected remaining lifetime</a:t>
            </a:r>
          </a:p>
          <a:p>
            <a:r>
              <a:rPr lang="en-US" sz="2000" b="0" i="1" dirty="0">
                <a:latin typeface="+mj-lt"/>
              </a:rPr>
              <a:t>prevalent patients (2019-2023)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A4551D-02AE-72CD-4550-3B490089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57" y="1556792"/>
            <a:ext cx="8102286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3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country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p</a:t>
            </a:r>
            <a:r>
              <a:rPr lang="en-US" sz="900" i="1" dirty="0" err="1">
                <a:latin typeface="+mn-lt"/>
              </a:rPr>
              <a:t>atients</a:t>
            </a:r>
            <a:r>
              <a:rPr lang="en-US" sz="900" i="1" dirty="0">
                <a:latin typeface="+mn-lt"/>
              </a:rPr>
              <a:t> younger than 20 years of age are not included; ** patients younger than 18 years of age are not included; ***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only</a:t>
            </a:r>
            <a:endParaRPr lang="nl-NL" sz="900" i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B69A65-01A7-56CA-C1BB-3AE8632D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12" y="2607896"/>
            <a:ext cx="5358848" cy="424928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7D434D-9895-DED6-BD81-C19FF977A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42" y="1257017"/>
            <a:ext cx="4889416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7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country, adjusted for age and sex</a:t>
            </a:r>
            <a:endParaRPr lang="en-GB" dirty="0"/>
          </a:p>
        </p:txBody>
      </p:sp>
      <p:sp>
        <p:nvSpPr>
          <p:cNvPr id="28" name="Tekstvak 27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patients younger than 20 years of age are not included; ** patients younger than 18 years of age are not included; ***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only</a:t>
            </a:r>
            <a:endParaRPr lang="nl-NL" sz="900" i="1" dirty="0">
              <a:latin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0FB8CA-577F-16B4-6F86-C5E1F049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90" y="1249516"/>
            <a:ext cx="4822354" cy="53710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EE70D4A-F54D-A3B4-10D0-C736E7BE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908720"/>
            <a:ext cx="4828450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3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mean age</a:t>
            </a:r>
            <a:endParaRPr lang="en-GB" dirty="0"/>
          </a:p>
        </p:txBody>
      </p:sp>
      <p:sp>
        <p:nvSpPr>
          <p:cNvPr id="31" name="Tekstvak 30"/>
          <p:cNvSpPr txBox="1"/>
          <p:nvPr/>
        </p:nvSpPr>
        <p:spPr>
          <a:xfrm>
            <a:off x="1847528" y="6423529"/>
            <a:ext cx="10297143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patients younger than 20 years of age are not included; ** patients younger than 18 years of age are not included;</a:t>
            </a:r>
            <a:r>
              <a:rPr lang="nl-NL" sz="900" i="1" dirty="0">
                <a:latin typeface="Calibri" panose="020F0502020204030204" pitchFamily="34" charset="0"/>
                <a:cs typeface="Calibri" panose="020F0502020204030204" pitchFamily="34" charset="0"/>
              </a:rPr>
              <a:t> *** 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data includes patients receiving dialysis only</a:t>
            </a:r>
            <a:endParaRPr lang="nl-NL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900" i="1" dirty="0"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E8A0E05-7C7F-0901-BEBD-878AF563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36" y="1179181"/>
            <a:ext cx="5169856" cy="53405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1CA99A-9293-ABC7-8530-F75CA425E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3392879"/>
            <a:ext cx="516985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</a:p>
          <a:p>
            <a:r>
              <a:rPr lang="en-US" altLang="nl-NL" sz="2000" b="0" i="1" dirty="0">
                <a:latin typeface="Calibri" panose="020F0502020204030204" pitchFamily="34" charset="0"/>
              </a:rPr>
              <a:t>by age category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BF5708-D01E-6C24-50CE-036428A3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9" y="2204864"/>
            <a:ext cx="960812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9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sex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5EBCE0-7742-2F95-88BA-9E837CC0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1" y="2204864"/>
            <a:ext cx="960812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9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accepted for KRT in 2023, 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>
                <a:latin typeface="Calibri" panose="020F0502020204030204" pitchFamily="34" charset="0"/>
              </a:rPr>
              <a:t>by primary renal disease (1995 PRD codes)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FF46F4-8FD8-0EE7-6AD3-90DFE4B5A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204864"/>
            <a:ext cx="10839627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6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ERA-EDTA Registry slides_20180213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Template_nieuwe logoMEI2012</Template>
  <TotalTime>0</TotalTime>
  <Words>868</Words>
  <Application>Microsoft Office PowerPoint</Application>
  <PresentationFormat>Breedbeeld</PresentationFormat>
  <Paragraphs>169</Paragraphs>
  <Slides>32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Verdana</vt:lpstr>
      <vt:lpstr>Template ERA-EDTA Registry slides_20180213</vt:lpstr>
      <vt:lpstr>Summary of the  2023 ERA Registry Annual Report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2024-11-15T15:16:46Z</dcterms:created>
  <dcterms:modified xsi:type="dcterms:W3CDTF">2026-01-13T15:48:06Z</dcterms:modified>
</cp:coreProperties>
</file>